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58" r:id="rId5"/>
    <p:sldId id="263" r:id="rId6"/>
    <p:sldId id="259" r:id="rId7"/>
    <p:sldId id="262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Правапіс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складаных</a:t>
            </a:r>
            <a:r>
              <a:rPr lang="ru-RU" dirty="0" smtClean="0"/>
              <a:t> </a:t>
            </a:r>
            <a:r>
              <a:rPr lang="ru-RU" dirty="0" err="1" smtClean="0"/>
              <a:t>назоўнікаў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і </a:t>
            </a:r>
            <a:r>
              <a:rPr lang="ru-RU" dirty="0" err="1" smtClean="0"/>
              <a:t>прыметнікаў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2060848"/>
            <a:ext cx="4536504" cy="4392488"/>
          </a:xfrm>
        </p:spPr>
        <p:txBody>
          <a:bodyPr>
            <a:normAutofit/>
          </a:bodyPr>
          <a:lstStyle/>
          <a:p>
            <a:pPr algn="ctr"/>
            <a:endParaRPr lang="be-BY" b="1" dirty="0" smtClean="0">
              <a:solidFill>
                <a:srgbClr val="FF9900"/>
              </a:solidFill>
            </a:endParaRPr>
          </a:p>
          <a:p>
            <a:pPr algn="ctr"/>
            <a:r>
              <a:rPr lang="be-BY" b="1" dirty="0" smtClean="0">
                <a:solidFill>
                  <a:srgbClr val="CC9900"/>
                </a:solidFill>
              </a:rPr>
              <a:t>ЛЕКЦЫЯ-ПРЭЗЕНТАЦЫЯ </a:t>
            </a:r>
          </a:p>
          <a:p>
            <a:pPr algn="ctr"/>
            <a:r>
              <a:rPr lang="be-BY" b="1" dirty="0" smtClean="0">
                <a:solidFill>
                  <a:srgbClr val="CC9900"/>
                </a:solidFill>
              </a:rPr>
              <a:t>па </a:t>
            </a:r>
            <a:r>
              <a:rPr lang="be-BY" b="1" dirty="0">
                <a:solidFill>
                  <a:srgbClr val="CC9900"/>
                </a:solidFill>
              </a:rPr>
              <a:t>БЕЛАРУСКАЙ МОВЕ</a:t>
            </a:r>
          </a:p>
          <a:p>
            <a:pPr algn="ctr"/>
            <a:endParaRPr lang="be-BY" b="1" dirty="0" smtClean="0">
              <a:solidFill>
                <a:srgbClr val="CC9900"/>
              </a:solidFill>
            </a:endParaRPr>
          </a:p>
          <a:p>
            <a:pPr algn="ctr"/>
            <a:r>
              <a:rPr lang="be-BY" b="1" dirty="0" smtClean="0">
                <a:solidFill>
                  <a:srgbClr val="FFC000"/>
                </a:solidFill>
              </a:rPr>
              <a:t>для </a:t>
            </a:r>
            <a:r>
              <a:rPr lang="be-BY" b="1" dirty="0">
                <a:solidFill>
                  <a:srgbClr val="FFC000"/>
                </a:solidFill>
              </a:rPr>
              <a:t>слухачоў </a:t>
            </a:r>
          </a:p>
          <a:p>
            <a:pPr algn="ctr"/>
            <a:r>
              <a:rPr lang="be-BY" b="1" dirty="0">
                <a:solidFill>
                  <a:srgbClr val="FFC000"/>
                </a:solidFill>
              </a:rPr>
              <a:t>падрыхтоўчага аддзялення </a:t>
            </a:r>
            <a:endParaRPr lang="be-BY" b="1" dirty="0" smtClean="0">
              <a:solidFill>
                <a:srgbClr val="FFC000"/>
              </a:solidFill>
            </a:endParaRPr>
          </a:p>
          <a:p>
            <a:pPr algn="ctr"/>
            <a:r>
              <a:rPr lang="be-BY" b="1" dirty="0" smtClean="0">
                <a:solidFill>
                  <a:srgbClr val="FFC000"/>
                </a:solidFill>
              </a:rPr>
              <a:t>і </a:t>
            </a:r>
            <a:r>
              <a:rPr lang="be-BY" b="1" dirty="0">
                <a:solidFill>
                  <a:srgbClr val="FFC000"/>
                </a:solidFill>
              </a:rPr>
              <a:t>падрыхтоўчых курсаў</a:t>
            </a:r>
            <a:endParaRPr lang="be-BY" altLang="ru-RU" b="1" dirty="0">
              <a:solidFill>
                <a:srgbClr val="FFC000"/>
              </a:solidFill>
            </a:endParaRPr>
          </a:p>
          <a:p>
            <a:pPr algn="l">
              <a:spcBef>
                <a:spcPct val="0"/>
              </a:spcBef>
              <a:buClrTx/>
            </a:pPr>
            <a:endParaRPr lang="be-BY" altLang="ru-RU" b="1" dirty="0">
              <a:solidFill>
                <a:srgbClr val="CC9900"/>
              </a:solidFill>
            </a:endParaRPr>
          </a:p>
          <a:p>
            <a:pPr algn="l">
              <a:spcBef>
                <a:spcPct val="0"/>
              </a:spcBef>
              <a:buClrTx/>
            </a:pPr>
            <a:r>
              <a:rPr lang="be-BY" altLang="ru-RU" b="1" dirty="0">
                <a:solidFill>
                  <a:srgbClr val="CC9900"/>
                </a:solidFill>
              </a:rPr>
              <a:t>Складальнік  </a:t>
            </a:r>
            <a:r>
              <a:rPr lang="be-BY" altLang="ru-RU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altLang="ru-RU" b="1" dirty="0">
                <a:solidFill>
                  <a:srgbClr val="CC9900"/>
                </a:solidFill>
              </a:rPr>
              <a:t> 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1800" b="1" dirty="0">
                <a:solidFill>
                  <a:srgbClr val="CC9900"/>
                </a:solidFill>
              </a:rPr>
              <a:t>дацэнт кафедры </a:t>
            </a:r>
            <a:endParaRPr lang="be-BY" altLang="ru-RU" sz="1800" b="1" dirty="0" smtClean="0">
              <a:solidFill>
                <a:srgbClr val="CC9900"/>
              </a:solidFill>
            </a:endParaRPr>
          </a:p>
          <a:p>
            <a:pPr algn="l">
              <a:spcBef>
                <a:spcPct val="0"/>
              </a:spcBef>
              <a:buClrTx/>
            </a:pPr>
            <a:r>
              <a:rPr lang="be-BY" altLang="ru-RU" sz="1800" b="1" dirty="0" smtClean="0">
                <a:solidFill>
                  <a:srgbClr val="CC9900"/>
                </a:solidFill>
              </a:rPr>
              <a:t>давузаўскай падрыхтоўкі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1800" b="1" dirty="0" smtClean="0">
                <a:solidFill>
                  <a:srgbClr val="CC9900"/>
                </a:solidFill>
              </a:rPr>
              <a:t>і </a:t>
            </a:r>
            <a:r>
              <a:rPr lang="be-BY" altLang="ru-RU" sz="1800" b="1" dirty="0">
                <a:solidFill>
                  <a:srgbClr val="CC9900"/>
                </a:solidFill>
              </a:rPr>
              <a:t>прафарыентацыі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b="1" dirty="0" smtClean="0">
                <a:solidFill>
                  <a:srgbClr val="FFC000"/>
                </a:solidFill>
              </a:rPr>
              <a:t>С.В</a:t>
            </a:r>
            <a:r>
              <a:rPr lang="be-BY" altLang="ru-RU" b="1" dirty="0">
                <a:solidFill>
                  <a:srgbClr val="FFC000"/>
                </a:solidFill>
              </a:rPr>
              <a:t>. Чайкова</a:t>
            </a:r>
            <a:endParaRPr lang="ru-RU" alt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044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73536" cy="864096"/>
          </a:xfrm>
        </p:spPr>
        <p:txBody>
          <a:bodyPr>
            <a:noAutofit/>
          </a:bodyPr>
          <a:lstStyle/>
          <a:p>
            <a:pPr algn="ctr"/>
            <a:r>
              <a:rPr lang="be-BY" sz="6000" dirty="0" smtClean="0"/>
              <a:t>Дзякуй за ўвагу!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502920" y="1556792"/>
            <a:ext cx="8183880" cy="43204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9219" name="Picture 3" descr="C:\Users\Светлана\Pictures\ETYI_pel_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0" y="1431494"/>
            <a:ext cx="8352928" cy="51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268760"/>
            <a:ext cx="4392488" cy="3960440"/>
          </a:xfrm>
        </p:spPr>
        <p:txBody>
          <a:bodyPr>
            <a:normAutofit/>
          </a:bodyPr>
          <a:lstStyle/>
          <a:p>
            <a:r>
              <a:rPr lang="be-BY" sz="2000" dirty="0" smtClean="0">
                <a:solidFill>
                  <a:srgbClr val="FFC000"/>
                </a:solidFill>
              </a:rPr>
              <a:t>1</a:t>
            </a:r>
            <a:r>
              <a:rPr lang="be-BY" sz="2400" dirty="0" smtClean="0">
                <a:solidFill>
                  <a:srgbClr val="FFC000"/>
                </a:solidFill>
              </a:rPr>
              <a:t>. Правапіс складаных назоўнікаў:</a:t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>	а) разам;</a:t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>	б) праз злучок.</a:t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/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/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>2. Правапіс </a:t>
            </a:r>
            <a:r>
              <a:rPr lang="be-BY" sz="2400" dirty="0">
                <a:solidFill>
                  <a:srgbClr val="FFC000"/>
                </a:solidFill>
              </a:rPr>
              <a:t>складаных </a:t>
            </a:r>
            <a:r>
              <a:rPr lang="be-BY" sz="2400" dirty="0" smtClean="0">
                <a:solidFill>
                  <a:srgbClr val="FFC000"/>
                </a:solidFill>
              </a:rPr>
              <a:t>прыметнікаў:</a:t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>	а</a:t>
            </a:r>
            <a:r>
              <a:rPr lang="be-BY" sz="2400" dirty="0">
                <a:solidFill>
                  <a:srgbClr val="FFC000"/>
                </a:solidFill>
              </a:rPr>
              <a:t>) разам;</a:t>
            </a:r>
            <a:br>
              <a:rPr lang="be-BY" sz="2400" dirty="0">
                <a:solidFill>
                  <a:srgbClr val="FFC000"/>
                </a:solidFill>
              </a:rPr>
            </a:br>
            <a:r>
              <a:rPr lang="be-BY" sz="2400" dirty="0" smtClean="0">
                <a:solidFill>
                  <a:srgbClr val="FFC000"/>
                </a:solidFill>
              </a:rPr>
              <a:t>	б</a:t>
            </a:r>
            <a:r>
              <a:rPr lang="be-BY" sz="2400" dirty="0">
                <a:solidFill>
                  <a:srgbClr val="FFC000"/>
                </a:solidFill>
              </a:rPr>
              <a:t>) праз злучок</a:t>
            </a:r>
            <a:r>
              <a:rPr lang="be-BY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672"/>
            <a:ext cx="38884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5045" y="332656"/>
            <a:ext cx="4322978" cy="576064"/>
          </a:xfrm>
        </p:spPr>
        <p:txBody>
          <a:bodyPr>
            <a:noAutofit/>
          </a:bodyPr>
          <a:lstStyle/>
          <a:p>
            <a:pPr algn="ctr"/>
            <a:r>
              <a:rPr lang="be-BY" b="1" dirty="0" smtClean="0">
                <a:solidFill>
                  <a:srgbClr val="CC9900"/>
                </a:solidFill>
              </a:rPr>
              <a:t>План </a:t>
            </a:r>
            <a:endParaRPr lang="ru-RU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3789"/>
            <a:ext cx="3600400" cy="55574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Цюльпан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be-BY" b="1" dirty="0">
                <a:solidFill>
                  <a:srgbClr val="00B050"/>
                </a:solidFill>
              </a:rPr>
              <a:t>ш</a:t>
            </a:r>
            <a:r>
              <a:rPr lang="be-BY" b="1" dirty="0" smtClean="0">
                <a:solidFill>
                  <a:srgbClr val="00B050"/>
                </a:solidFill>
              </a:rPr>
              <a:t>матгадовая травяністая </a:t>
            </a:r>
          </a:p>
          <a:p>
            <a:pPr marL="0" indent="0" algn="ctr">
              <a:buNone/>
            </a:pPr>
            <a:r>
              <a:rPr lang="be-BY" b="1" dirty="0">
                <a:solidFill>
                  <a:srgbClr val="00B050"/>
                </a:solidFill>
              </a:rPr>
              <a:t>ц</a:t>
            </a:r>
            <a:r>
              <a:rPr lang="be-BY" b="1" dirty="0" smtClean="0">
                <a:solidFill>
                  <a:srgbClr val="00B050"/>
                </a:solidFill>
              </a:rPr>
              <a:t>ыбульная расліна сямейства</a:t>
            </a:r>
          </a:p>
          <a:p>
            <a:pPr marL="0" indent="0" algn="ctr">
              <a:buNone/>
            </a:pPr>
            <a:r>
              <a:rPr lang="be-BY" b="1" dirty="0">
                <a:solidFill>
                  <a:srgbClr val="00B050"/>
                </a:solidFill>
              </a:rPr>
              <a:t>л</a:t>
            </a:r>
            <a:r>
              <a:rPr lang="be-BY" b="1" dirty="0" smtClean="0">
                <a:solidFill>
                  <a:srgbClr val="00B050"/>
                </a:solidFill>
              </a:rPr>
              <a:t>ілейных</a:t>
            </a:r>
          </a:p>
          <a:p>
            <a:pPr marL="0" indent="0" algn="ctr">
              <a:buNone/>
            </a:pPr>
            <a:r>
              <a:rPr lang="be-BY" b="1" dirty="0" smtClean="0">
                <a:solidFill>
                  <a:srgbClr val="00B050"/>
                </a:solidFill>
              </a:rPr>
              <a:t>з буйнымі кветкамі рознай </a:t>
            </a:r>
          </a:p>
          <a:p>
            <a:pPr marL="0" indent="0" algn="ctr">
              <a:buNone/>
            </a:pPr>
            <a:r>
              <a:rPr lang="be-BY" b="1" dirty="0" smtClean="0">
                <a:solidFill>
                  <a:srgbClr val="00B050"/>
                </a:solidFill>
              </a:rPr>
              <a:t>формы </a:t>
            </a:r>
          </a:p>
          <a:p>
            <a:pPr marL="0" indent="0" algn="ctr">
              <a:buNone/>
            </a:pPr>
            <a:r>
              <a:rPr lang="be-BY" b="1" dirty="0" smtClean="0">
                <a:solidFill>
                  <a:srgbClr val="00B050"/>
                </a:solidFill>
              </a:rPr>
              <a:t>і афарбоўкі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Светлана\Pictures\1Xg5SLiG7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14344" y="1046294"/>
            <a:ext cx="5531737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800" dirty="0" smtClean="0"/>
              <a:t>1. Правапіс складаных назоўнікаў:</a:t>
            </a:r>
            <a:br>
              <a:rPr lang="be-BY" sz="2800" dirty="0" smtClean="0"/>
            </a:br>
            <a:r>
              <a:rPr lang="be-BY" sz="2800" dirty="0" smtClean="0"/>
              <a:t>а) разам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536504" cy="51125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Пішуцца разам складаныя назоўнікі: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rgbClr val="CC9900"/>
                </a:solidFill>
              </a:rPr>
              <a:t>утвораныя з дапамогай злучальных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dirty="0" smtClean="0">
                <a:solidFill>
                  <a:srgbClr val="CC9900"/>
                </a:solidFill>
              </a:rPr>
              <a:t>галосных: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/>
              <a:t>жыццеапісанне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краявід</a:t>
            </a:r>
            <a:r>
              <a:rPr lang="be-BY" sz="1200" b="1" dirty="0" smtClean="0"/>
              <a:t>;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ό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/>
              <a:t>хлебароб</a:t>
            </a:r>
            <a:r>
              <a:rPr lang="be-BY" sz="1200" b="1" dirty="0" smtClean="0"/>
              <a:t>, </a:t>
            </a:r>
            <a:r>
              <a:rPr lang="be-BY" sz="1200" b="1" i="1" dirty="0" smtClean="0"/>
              <a:t>часόпіс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Чарнόбыль</a:t>
            </a:r>
            <a:r>
              <a:rPr lang="be-BY" sz="1200" b="1" dirty="0" smtClean="0"/>
              <a:t>;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rgbClr val="CC9900"/>
                </a:solidFill>
              </a:rPr>
              <a:t>з першай іншамоўнай часткай тыпу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авія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be-BY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агра-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антрапааўта-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аэра-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бія-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вела-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заа-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геа-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гідра-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грос-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інфра-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квазі-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кіна-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мана-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макра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метэа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мікра-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мота-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неа-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пан-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полі- 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палі-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),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пост-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псеўда-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радыё-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тэле-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стэрэа-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ультра-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хрома-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хлор-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фота-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фтор-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электра-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/>
              <a:t>авіяматор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аэрапорт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кіназорка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тэлеатэлье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постмадэрнізм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радыёфакт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электраапаратура</a:t>
            </a:r>
            <a:r>
              <a:rPr lang="be-BY" sz="1200" b="1" dirty="0" smtClean="0"/>
              <a:t>; </a:t>
            </a:r>
            <a:r>
              <a:rPr lang="be-BY" sz="1200" b="1" dirty="0" smtClean="0">
                <a:solidFill>
                  <a:srgbClr val="CC9900"/>
                </a:solidFill>
              </a:rPr>
              <a:t>(таксама як з прыстаўкамі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анты-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архі-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між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-,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звыш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- і інш</a:t>
            </a:r>
            <a:r>
              <a:rPr lang="be-BY" sz="1200" b="1" dirty="0" smtClean="0">
                <a:solidFill>
                  <a:srgbClr val="CC9900"/>
                </a:solidFill>
              </a:rPr>
              <a:t>.): </a:t>
            </a:r>
            <a:r>
              <a:rPr lang="be-BY" sz="1200" b="1" i="1" dirty="0" smtClean="0">
                <a:solidFill>
                  <a:srgbClr val="CC9900"/>
                </a:solidFill>
              </a:rPr>
              <a:t>антыфашыст</a:t>
            </a:r>
            <a:r>
              <a:rPr lang="be-BY" sz="1200" b="1" dirty="0" smtClean="0">
                <a:solidFill>
                  <a:srgbClr val="CC9900"/>
                </a:solidFill>
              </a:rPr>
              <a:t>, </a:t>
            </a:r>
            <a:r>
              <a:rPr lang="be-BY" sz="1200" b="1" i="1" dirty="0" smtClean="0">
                <a:solidFill>
                  <a:srgbClr val="CC9900"/>
                </a:solidFill>
              </a:rPr>
              <a:t>архіепіскап</a:t>
            </a:r>
            <a:r>
              <a:rPr lang="be-BY" sz="1200" b="1" dirty="0" smtClean="0">
                <a:solidFill>
                  <a:srgbClr val="CC9900"/>
                </a:solidFill>
              </a:rPr>
              <a:t>); </a:t>
            </a:r>
            <a:endParaRPr lang="ru-RU" sz="1200" b="1" dirty="0" smtClean="0">
              <a:solidFill>
                <a:srgbClr val="CC9900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rgbClr val="CC9900"/>
                </a:solidFill>
              </a:rPr>
              <a:t>з часткай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контр-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dirty="0" smtClean="0">
                <a:solidFill>
                  <a:srgbClr val="CC9900"/>
                </a:solidFill>
              </a:rPr>
              <a:t>якая мае значэнне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dirty="0" smtClean="0">
                <a:solidFill>
                  <a:srgbClr val="CC9900"/>
                </a:solidFill>
              </a:rPr>
              <a:t>‘проці’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/>
              <a:t>контрудар</a:t>
            </a:r>
            <a:r>
              <a:rPr lang="be-BY" sz="1200" b="1" dirty="0" smtClean="0"/>
              <a:t>, </a:t>
            </a:r>
            <a:r>
              <a:rPr lang="be-BY" sz="1200" b="1" i="1" dirty="0" smtClean="0"/>
              <a:t>контрразведчык</a:t>
            </a:r>
            <a:r>
              <a:rPr lang="be-BY" sz="1200" b="1" dirty="0" smtClean="0"/>
              <a:t>;</a:t>
            </a:r>
            <a:endParaRPr lang="ru-RU" sz="1200" b="1" dirty="0" smtClean="0"/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rgbClr val="CC9900"/>
                </a:solidFill>
              </a:rPr>
              <a:t>адзінка вымярэння </a:t>
            </a:r>
            <a:r>
              <a:rPr lang="be-BY" sz="1200" b="1" i="1" dirty="0" smtClean="0"/>
              <a:t>працадзень</a:t>
            </a:r>
            <a:r>
              <a:rPr lang="be-BY" sz="1200" b="1" dirty="0" smtClean="0"/>
              <a:t>;</a:t>
            </a:r>
            <a:endParaRPr lang="ru-RU" sz="1200" b="1" dirty="0" smtClean="0"/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rgbClr val="CC9900"/>
                </a:solidFill>
              </a:rPr>
              <a:t>агульныя словы з часткай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паў-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1200" b="1" i="1" dirty="0" smtClean="0"/>
              <a:t>паўяблыка</a:t>
            </a:r>
            <a:r>
              <a:rPr lang="be-BY" sz="1200" b="1" dirty="0" smtClean="0"/>
              <a:t>,</a:t>
            </a:r>
            <a:endParaRPr lang="be-BY" sz="1200" b="1" i="1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i="1" dirty="0" smtClean="0"/>
              <a:t>паўлімона</a:t>
            </a:r>
            <a:r>
              <a:rPr lang="be-BY" sz="1200" b="1" dirty="0" smtClean="0"/>
              <a:t>,</a:t>
            </a:r>
            <a:r>
              <a:rPr lang="be-BY" sz="1200" b="1" i="1" dirty="0" smtClean="0"/>
              <a:t> паўстакана</a:t>
            </a:r>
            <a:r>
              <a:rPr lang="be-BY" sz="1200" b="1" dirty="0" smtClean="0"/>
              <a:t>;</a:t>
            </a:r>
            <a:endParaRPr lang="ru-RU" sz="1200" b="1" dirty="0" smtClean="0"/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dirty="0" smtClean="0">
                <a:solidFill>
                  <a:srgbClr val="CC9900"/>
                </a:solidFill>
              </a:rPr>
              <a:t>першай часткай якіх з’яўляюцца дзеясловы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1200" b="1" dirty="0" smtClean="0">
                <a:solidFill>
                  <a:srgbClr val="CC9900"/>
                </a:solidFill>
              </a:rPr>
              <a:t>загаднага ладу на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-і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1200" b="1" i="1" dirty="0" smtClean="0">
                <a:solidFill>
                  <a:schemeClr val="accent1">
                    <a:lumMod val="75000"/>
                  </a:schemeClr>
                </a:solidFill>
              </a:rPr>
              <a:t>-ы</a:t>
            </a:r>
            <a:r>
              <a:rPr lang="be-BY" sz="12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1200" b="1" i="1" dirty="0" smtClean="0"/>
              <a:t>сарвігалава</a:t>
            </a:r>
            <a:r>
              <a:rPr lang="be-BY" sz="1200" b="1" dirty="0" smtClean="0"/>
              <a:t>, </a:t>
            </a:r>
            <a:r>
              <a:rPr lang="be-BY" sz="1200" b="1" i="1" dirty="0" smtClean="0"/>
              <a:t>пакацігарошак</a:t>
            </a:r>
            <a:r>
              <a:rPr lang="be-BY" sz="1200" b="1" dirty="0" smtClean="0"/>
              <a:t>;</a:t>
            </a:r>
          </a:p>
        </p:txBody>
      </p:sp>
      <p:pic>
        <p:nvPicPr>
          <p:cNvPr id="8194" name="Picture 2" descr="C:\Users\Светлана\Pictures\GfokaMZiH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08112"/>
          </a:xfrm>
        </p:spPr>
        <p:txBody>
          <a:bodyPr>
            <a:normAutofit/>
          </a:bodyPr>
          <a:lstStyle/>
          <a:p>
            <a:pPr algn="ctr"/>
            <a:r>
              <a:rPr lang="be-BY" sz="2800" dirty="0"/>
              <a:t>1. Правапіс складаных назоўнікаў:</a:t>
            </a:r>
            <a:br>
              <a:rPr lang="be-BY" sz="2800" dirty="0"/>
            </a:br>
            <a:r>
              <a:rPr lang="be-BY" sz="2800" dirty="0"/>
              <a:t>а) </a:t>
            </a:r>
            <a:r>
              <a:rPr lang="be-BY" sz="2800" dirty="0" smtClean="0"/>
              <a:t>разам </a:t>
            </a:r>
            <a:r>
              <a:rPr lang="be-BY" sz="2800" dirty="0" smtClean="0">
                <a:solidFill>
                  <a:srgbClr val="FFFF00"/>
                </a:solidFill>
              </a:rPr>
              <a:t>(працяг)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49687"/>
            <a:ext cx="4608512" cy="446449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be-BY" sz="4300" b="1" dirty="0">
                <a:solidFill>
                  <a:srgbClr val="CC9900"/>
                </a:solidFill>
              </a:rPr>
              <a:t>з першай часткай – лічэбнікам: </a:t>
            </a:r>
            <a:r>
              <a:rPr lang="be-BY" sz="4300" b="1" i="1" dirty="0"/>
              <a:t>пяцігодка</a:t>
            </a:r>
            <a:r>
              <a:rPr lang="be-BY" sz="4300" b="1" dirty="0"/>
              <a:t>,</a:t>
            </a:r>
            <a:r>
              <a:rPr lang="be-BY" sz="4300" b="1" i="1" dirty="0"/>
              <a:t> стагоддзе</a:t>
            </a:r>
            <a:r>
              <a:rPr lang="be-BY" sz="4300" b="1" dirty="0" smtClean="0"/>
              <a:t>;</a:t>
            </a:r>
          </a:p>
          <a:p>
            <a:pPr lvl="0" algn="just">
              <a:lnSpc>
                <a:spcPct val="120000"/>
              </a:lnSpc>
            </a:pPr>
            <a:endParaRPr lang="ru-RU" sz="4300" b="1" dirty="0"/>
          </a:p>
          <a:p>
            <a:pPr lvl="0" algn="just">
              <a:lnSpc>
                <a:spcPct val="120000"/>
              </a:lnSpc>
            </a:pPr>
            <a:r>
              <a:rPr lang="be-BY" sz="4300" b="1" dirty="0">
                <a:solidFill>
                  <a:srgbClr val="CC9900"/>
                </a:solidFill>
              </a:rPr>
              <a:t>з першай часткай: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мала-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многа-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шмат- сама-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узаема-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4300" b="1" i="1" dirty="0"/>
              <a:t>мнагабор’е</a:t>
            </a:r>
            <a:r>
              <a:rPr lang="be-BY" sz="4300" b="1" dirty="0"/>
              <a:t>,</a:t>
            </a:r>
            <a:r>
              <a:rPr lang="be-BY" sz="4300" b="1" i="1" dirty="0"/>
              <a:t> шматзначнасць</a:t>
            </a:r>
            <a:r>
              <a:rPr lang="be-BY" sz="4300" b="1" dirty="0"/>
              <a:t>, </a:t>
            </a:r>
            <a:r>
              <a:rPr lang="be-BY" sz="4300" b="1" i="1" dirty="0"/>
              <a:t>самааддача</a:t>
            </a:r>
            <a:r>
              <a:rPr lang="be-BY" sz="4300" b="1" dirty="0"/>
              <a:t>, </a:t>
            </a:r>
            <a:r>
              <a:rPr lang="be-BY" sz="4300" b="1" i="1" dirty="0"/>
              <a:t>узаемапавага</a:t>
            </a:r>
            <a:r>
              <a:rPr lang="be-BY" sz="4300" b="1" dirty="0" smtClean="0"/>
              <a:t>;</a:t>
            </a:r>
          </a:p>
          <a:p>
            <a:pPr lvl="0" algn="just">
              <a:lnSpc>
                <a:spcPct val="120000"/>
              </a:lnSpc>
            </a:pPr>
            <a:endParaRPr lang="ru-RU" sz="4300" b="1" dirty="0"/>
          </a:p>
          <a:p>
            <a:pPr lvl="0" algn="just">
              <a:lnSpc>
                <a:spcPct val="120000"/>
              </a:lnSpc>
            </a:pPr>
            <a:r>
              <a:rPr lang="be-BY" sz="4300" b="1" dirty="0">
                <a:solidFill>
                  <a:srgbClr val="CC9900"/>
                </a:solidFill>
              </a:rPr>
              <a:t>складанаскарочаныя назоўнікі: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медпункт 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мед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(ыцынскі)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пункт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палітінфармацыя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паліт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(ычная) інфармацыя,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калгас 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кал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(ектыўная)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гас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(падарка</a:t>
            </a:r>
            <a:r>
              <a:rPr lang="be-BY" sz="4300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lvl="0" algn="just">
              <a:lnSpc>
                <a:spcPct val="120000"/>
              </a:lnSpc>
            </a:pPr>
            <a:endParaRPr lang="ru-RU" sz="43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be-BY" sz="4300" b="1" dirty="0">
                <a:solidFill>
                  <a:srgbClr val="CC9900"/>
                </a:solidFill>
              </a:rPr>
              <a:t>геаграфічныя назвы з другой часткай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-град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-горск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-бург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-паль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4300" b="1" i="1" dirty="0"/>
              <a:t>Калінінград</a:t>
            </a:r>
            <a:r>
              <a:rPr lang="be-BY" sz="4300" b="1" dirty="0"/>
              <a:t>, </a:t>
            </a:r>
            <a:r>
              <a:rPr lang="be-BY" sz="4300" b="1" i="1" dirty="0"/>
              <a:t>Светлагорск</a:t>
            </a:r>
            <a:r>
              <a:rPr lang="be-BY" sz="4300" b="1" dirty="0"/>
              <a:t>,</a:t>
            </a:r>
            <a:r>
              <a:rPr lang="be-BY" sz="4300" b="1" i="1" dirty="0"/>
              <a:t> Салігорск</a:t>
            </a:r>
            <a:r>
              <a:rPr lang="be-BY" sz="4300" b="1" dirty="0"/>
              <a:t>,</a:t>
            </a:r>
            <a:r>
              <a:rPr lang="be-BY" sz="4300" b="1" i="1" dirty="0"/>
              <a:t> Санкт-Пецярбург</a:t>
            </a:r>
            <a:r>
              <a:rPr lang="be-BY" sz="4300" b="1" dirty="0"/>
              <a:t>, </a:t>
            </a:r>
            <a:r>
              <a:rPr lang="be-BY" sz="4300" b="1" i="1" dirty="0"/>
              <a:t>Марыупаль</a:t>
            </a:r>
            <a:r>
              <a:rPr lang="be-BY" sz="4300" b="1" dirty="0" smtClean="0"/>
              <a:t>;</a:t>
            </a:r>
          </a:p>
          <a:p>
            <a:pPr lvl="0" algn="just">
              <a:lnSpc>
                <a:spcPct val="120000"/>
              </a:lnSpc>
            </a:pPr>
            <a:endParaRPr lang="ru-RU" sz="4300" b="1" dirty="0"/>
          </a:p>
          <a:p>
            <a:pPr lvl="0" algn="just">
              <a:lnSpc>
                <a:spcPct val="120000"/>
              </a:lnSpc>
            </a:pPr>
            <a:r>
              <a:rPr lang="be-BY" sz="4300" b="1" u="sng" dirty="0">
                <a:solidFill>
                  <a:srgbClr val="CC9900"/>
                </a:solidFill>
              </a:rPr>
              <a:t>большасць </a:t>
            </a:r>
            <a:r>
              <a:rPr lang="be-BY" sz="4300" b="1" dirty="0">
                <a:solidFill>
                  <a:srgbClr val="CC9900"/>
                </a:solidFill>
              </a:rPr>
              <a:t>геаграфічных назваў з першай часткай: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Нова 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Нава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 Стара-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4300" b="1" i="1" dirty="0"/>
              <a:t>Наваполацк</a:t>
            </a:r>
            <a:r>
              <a:rPr lang="be-BY" sz="4300" b="1" dirty="0"/>
              <a:t>,</a:t>
            </a:r>
            <a:r>
              <a:rPr lang="be-BY" sz="4300" b="1" i="1" dirty="0"/>
              <a:t> Старабеліца</a:t>
            </a:r>
            <a:r>
              <a:rPr lang="be-BY" sz="4300" b="1" dirty="0" smtClean="0"/>
              <a:t>;</a:t>
            </a:r>
          </a:p>
          <a:p>
            <a:pPr lvl="0" algn="just">
              <a:lnSpc>
                <a:spcPct val="120000"/>
              </a:lnSpc>
            </a:pPr>
            <a:endParaRPr lang="ru-RU" sz="4300" b="1" dirty="0">
              <a:solidFill>
                <a:srgbClr val="CC99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be-BY" sz="4300" b="1" dirty="0">
                <a:solidFill>
                  <a:srgbClr val="CC9900"/>
                </a:solidFill>
              </a:rPr>
              <a:t>назвы населенных пунктаў з першай часткай 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Верхне- 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Верхня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be-BY" sz="4300" b="1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be-BY" sz="43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e-BY" sz="4300" b="1" i="1" dirty="0"/>
              <a:t>Верхнядзвінск.</a:t>
            </a:r>
            <a:endParaRPr lang="ru-RU" sz="4300" b="1" dirty="0"/>
          </a:p>
          <a:p>
            <a:endParaRPr lang="ru-RU" dirty="0"/>
          </a:p>
        </p:txBody>
      </p:sp>
      <p:pic>
        <p:nvPicPr>
          <p:cNvPr id="7170" name="Picture 2" descr="C:\Users\Светлана\Pictures\PbO8KKL24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72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be-BY" sz="2400" dirty="0"/>
              <a:t>1. Правапіс складаных назоўнікаў:</a:t>
            </a:r>
            <a:br>
              <a:rPr lang="be-BY" sz="2400" dirty="0"/>
            </a:br>
            <a:r>
              <a:rPr lang="be-BY" sz="2400" dirty="0" smtClean="0"/>
              <a:t>б) </a:t>
            </a:r>
            <a:r>
              <a:rPr lang="be-BY" sz="2400" dirty="0"/>
              <a:t>п</a:t>
            </a:r>
            <a:r>
              <a:rPr lang="be-BY" sz="2400" dirty="0" smtClean="0"/>
              <a:t>раз злучок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91" y="1484784"/>
            <a:ext cx="5216229" cy="4536504"/>
          </a:xfrm>
        </p:spPr>
        <p:txBody>
          <a:bodyPr>
            <a:noAutofit/>
          </a:bodyPr>
          <a:lstStyle/>
          <a:p>
            <a:pPr lvl="0"/>
            <a:r>
              <a:rPr lang="be-BY" sz="1400" b="1" dirty="0">
                <a:solidFill>
                  <a:srgbClr val="00B050"/>
                </a:solidFill>
              </a:rPr>
              <a:t>якія складаюцца з двух самастойных слоў (без злучальнай галоснай) і маюць значэнне аднаго слова: </a:t>
            </a:r>
            <a:r>
              <a:rPr lang="be-BY" sz="1400" b="1" i="1" dirty="0" smtClean="0"/>
              <a:t>вагон-рэстаран</a:t>
            </a:r>
            <a:r>
              <a:rPr lang="be-BY" sz="1400" b="1" dirty="0"/>
              <a:t>, </a:t>
            </a:r>
            <a:r>
              <a:rPr lang="be-BY" sz="1400" b="1" i="1" dirty="0" smtClean="0"/>
              <a:t>сон-трава</a:t>
            </a:r>
            <a:r>
              <a:rPr lang="be-BY" sz="1400" b="1" dirty="0"/>
              <a:t>;</a:t>
            </a:r>
            <a:endParaRPr lang="ru-RU" sz="1400" b="1" dirty="0"/>
          </a:p>
          <a:p>
            <a:pPr lvl="0"/>
            <a:r>
              <a:rPr lang="be-BY" sz="1400" b="1" dirty="0" smtClean="0">
                <a:solidFill>
                  <a:srgbClr val="00B050"/>
                </a:solidFill>
              </a:rPr>
              <a:t>з </a:t>
            </a:r>
            <a:r>
              <a:rPr lang="be-BY" sz="1400" b="1" dirty="0">
                <a:solidFill>
                  <a:srgbClr val="00B050"/>
                </a:solidFill>
              </a:rPr>
              <a:t>першай іншамоўнай часткай: </a:t>
            </a:r>
            <a:r>
              <a:rPr lang="be-BY" sz="1400" b="1" i="1" dirty="0" smtClean="0">
                <a:solidFill>
                  <a:srgbClr val="00B050"/>
                </a:solidFill>
              </a:rPr>
              <a:t>віцэ-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обер-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лейб-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унтэр-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штаб-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экс-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міні-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максі-</a:t>
            </a:r>
            <a:r>
              <a:rPr lang="be-BY" sz="1400" b="1" dirty="0">
                <a:solidFill>
                  <a:srgbClr val="00B050"/>
                </a:solidFill>
              </a:rPr>
              <a:t>: </a:t>
            </a:r>
            <a:r>
              <a:rPr lang="be-BY" sz="1400" b="1" i="1" dirty="0"/>
              <a:t>штаб-кватэра</a:t>
            </a:r>
            <a:r>
              <a:rPr lang="be-BY" sz="1400" b="1" dirty="0"/>
              <a:t>,</a:t>
            </a:r>
            <a:r>
              <a:rPr lang="be-BY" sz="1400" b="1" i="1" dirty="0"/>
              <a:t> віцэ-прэм’ер</a:t>
            </a:r>
            <a:r>
              <a:rPr lang="be-BY" sz="1400" b="1" dirty="0"/>
              <a:t>,</a:t>
            </a:r>
            <a:r>
              <a:rPr lang="be-BY" sz="1400" b="1" i="1" dirty="0"/>
              <a:t> экс-чэмпіён</a:t>
            </a:r>
            <a:r>
              <a:rPr lang="be-BY" sz="1400" b="1" dirty="0"/>
              <a:t>,</a:t>
            </a:r>
            <a:r>
              <a:rPr lang="be-BY" sz="1400" b="1" i="1" dirty="0"/>
              <a:t> максі-паліто</a:t>
            </a:r>
            <a:r>
              <a:rPr lang="be-BY" sz="1400" b="1" dirty="0">
                <a:solidFill>
                  <a:srgbClr val="00B050"/>
                </a:solidFill>
              </a:rPr>
              <a:t>; </a:t>
            </a:r>
            <a:endParaRPr lang="be-BY" sz="1400" b="1" dirty="0" smtClean="0">
              <a:solidFill>
                <a:srgbClr val="00B050"/>
              </a:solidFill>
            </a:endParaRPr>
          </a:p>
          <a:p>
            <a:pPr lvl="0"/>
            <a:r>
              <a:rPr lang="be-BY" sz="1400" b="1" dirty="0" smtClean="0">
                <a:solidFill>
                  <a:srgbClr val="00B050"/>
                </a:solidFill>
              </a:rPr>
              <a:t>а </a:t>
            </a:r>
            <a:r>
              <a:rPr lang="be-BY" sz="1400" b="1" dirty="0">
                <a:solidFill>
                  <a:srgbClr val="00B050"/>
                </a:solidFill>
              </a:rPr>
              <a:t>таксама </a:t>
            </a:r>
            <a:r>
              <a:rPr lang="be-BY" sz="1400" b="1" i="1" dirty="0">
                <a:solidFill>
                  <a:srgbClr val="00B050"/>
                </a:solidFill>
              </a:rPr>
              <a:t>Анты-</a:t>
            </a:r>
            <a:r>
              <a:rPr lang="be-BY" sz="1400" b="1" dirty="0">
                <a:solidFill>
                  <a:srgbClr val="00B050"/>
                </a:solidFill>
              </a:rPr>
              <a:t>, каля яна далучаецца да ўласнага назоўніка: </a:t>
            </a:r>
            <a:r>
              <a:rPr lang="be-BY" sz="1400" b="1" i="1" dirty="0"/>
              <a:t>Анты-Дзюрынг</a:t>
            </a:r>
            <a:r>
              <a:rPr lang="be-BY" sz="1400" b="1" dirty="0"/>
              <a:t>;</a:t>
            </a:r>
            <a:endParaRPr lang="ru-RU" sz="1400" b="1" dirty="0"/>
          </a:p>
          <a:p>
            <a:pPr lvl="0"/>
            <a:r>
              <a:rPr lang="be-BY" sz="1400" b="1" dirty="0" smtClean="0">
                <a:solidFill>
                  <a:srgbClr val="00B050"/>
                </a:solidFill>
              </a:rPr>
              <a:t>словы </a:t>
            </a:r>
            <a:r>
              <a:rPr lang="be-BY" sz="1400" b="1" dirty="0">
                <a:solidFill>
                  <a:srgbClr val="00B050"/>
                </a:solidFill>
              </a:rPr>
              <a:t>з часткай </a:t>
            </a:r>
            <a:r>
              <a:rPr lang="be-BY" sz="1400" b="1" i="1" dirty="0">
                <a:solidFill>
                  <a:srgbClr val="00B050"/>
                </a:solidFill>
              </a:rPr>
              <a:t>контр-</a:t>
            </a:r>
            <a:r>
              <a:rPr lang="be-BY" sz="1400" b="1" dirty="0">
                <a:solidFill>
                  <a:srgbClr val="00B050"/>
                </a:solidFill>
              </a:rPr>
              <a:t>, якая не мае значэнне ‘проці’:</a:t>
            </a:r>
            <a:r>
              <a:rPr lang="be-BY" sz="1400" b="1" i="1" dirty="0">
                <a:solidFill>
                  <a:srgbClr val="00B050"/>
                </a:solidFill>
              </a:rPr>
              <a:t> </a:t>
            </a:r>
            <a:r>
              <a:rPr lang="be-BY" sz="1400" b="1" i="1" dirty="0" smtClean="0"/>
              <a:t>контр-адмірал</a:t>
            </a:r>
            <a:r>
              <a:rPr lang="be-BY" sz="1400" b="1" dirty="0"/>
              <a:t>;</a:t>
            </a:r>
            <a:endParaRPr lang="ru-RU" sz="1400" b="1" dirty="0"/>
          </a:p>
          <a:p>
            <a:pPr lvl="0"/>
            <a:r>
              <a:rPr lang="be-BY" sz="1400" b="1" dirty="0" smtClean="0">
                <a:solidFill>
                  <a:srgbClr val="00B050"/>
                </a:solidFill>
              </a:rPr>
              <a:t>адзінкі </a:t>
            </a:r>
            <a:r>
              <a:rPr lang="be-BY" sz="1400" b="1" dirty="0">
                <a:solidFill>
                  <a:srgbClr val="00B050"/>
                </a:solidFill>
              </a:rPr>
              <a:t>вымярэння: </a:t>
            </a:r>
            <a:r>
              <a:rPr lang="be-BY" sz="1400" b="1" i="1" dirty="0" smtClean="0"/>
              <a:t>тона-кіламетр</a:t>
            </a:r>
            <a:r>
              <a:rPr lang="be-BY" sz="1400" b="1" dirty="0"/>
              <a:t>,</a:t>
            </a:r>
            <a:r>
              <a:rPr lang="be-BY" sz="1400" b="1" i="1" dirty="0"/>
              <a:t> койка-месца;</a:t>
            </a:r>
            <a:endParaRPr lang="ru-RU" sz="1400" b="1" dirty="0"/>
          </a:p>
          <a:p>
            <a:pPr lvl="0"/>
            <a:r>
              <a:rPr lang="be-BY" sz="1400" b="1" dirty="0">
                <a:solidFill>
                  <a:srgbClr val="00B050"/>
                </a:solidFill>
              </a:rPr>
              <a:t>уласныя назвы з часткай </a:t>
            </a:r>
            <a:r>
              <a:rPr lang="be-BY" sz="1400" b="1" i="1" dirty="0">
                <a:solidFill>
                  <a:srgbClr val="00B050"/>
                </a:solidFill>
              </a:rPr>
              <a:t>паў-</a:t>
            </a:r>
            <a:r>
              <a:rPr lang="be-BY" sz="1400" b="1" dirty="0">
                <a:solidFill>
                  <a:srgbClr val="00B050"/>
                </a:solidFill>
              </a:rPr>
              <a:t>: </a:t>
            </a:r>
            <a:r>
              <a:rPr lang="be-BY" sz="1400" b="1" i="1" dirty="0" smtClean="0"/>
              <a:t>паў-Беларусі</a:t>
            </a:r>
            <a:r>
              <a:rPr lang="be-BY" sz="1400" b="1" dirty="0"/>
              <a:t>, </a:t>
            </a:r>
            <a:r>
              <a:rPr lang="be-BY" sz="1400" b="1" i="1" dirty="0"/>
              <a:t>паў-Гомеля</a:t>
            </a:r>
            <a:r>
              <a:rPr lang="be-BY" sz="1400" b="1" dirty="0"/>
              <a:t>;</a:t>
            </a:r>
            <a:endParaRPr lang="ru-RU" sz="1400" b="1" dirty="0"/>
          </a:p>
          <a:p>
            <a:pPr lvl="0"/>
            <a:r>
              <a:rPr lang="be-BY" sz="1400" b="1" dirty="0" smtClean="0">
                <a:solidFill>
                  <a:srgbClr val="00B050"/>
                </a:solidFill>
              </a:rPr>
              <a:t>складаны </a:t>
            </a:r>
            <a:r>
              <a:rPr lang="be-BY" sz="1400" b="1" dirty="0">
                <a:solidFill>
                  <a:srgbClr val="00B050"/>
                </a:solidFill>
              </a:rPr>
              <a:t>назоўнік </a:t>
            </a:r>
            <a:r>
              <a:rPr lang="be-BY" sz="1400" b="1" i="1" dirty="0"/>
              <a:t>перакаці-поле</a:t>
            </a:r>
            <a:r>
              <a:rPr lang="be-BY" sz="1400" b="1" dirty="0"/>
              <a:t>;</a:t>
            </a:r>
            <a:endParaRPr lang="ru-RU" sz="1400" b="1" dirty="0"/>
          </a:p>
          <a:p>
            <a:pPr lvl="0"/>
            <a:r>
              <a:rPr lang="be-BY" sz="1400" b="1" dirty="0">
                <a:solidFill>
                  <a:srgbClr val="00B050"/>
                </a:solidFill>
              </a:rPr>
              <a:t>з першай часткай – лічэбнікам, напісаным лічбамі: </a:t>
            </a:r>
            <a:r>
              <a:rPr lang="be-BY" sz="1400" b="1" i="1" dirty="0"/>
              <a:t>100-годдзе</a:t>
            </a:r>
            <a:r>
              <a:rPr lang="be-BY" sz="1400" b="1" dirty="0"/>
              <a:t>; </a:t>
            </a:r>
            <a:endParaRPr lang="ru-RU" sz="1400" b="1" dirty="0"/>
          </a:p>
          <a:p>
            <a:pPr lvl="0"/>
            <a:endParaRPr lang="ru-RU" sz="1400" b="1" dirty="0"/>
          </a:p>
        </p:txBody>
      </p:sp>
      <p:pic>
        <p:nvPicPr>
          <p:cNvPr id="3075" name="Picture 3" descr="C:\Users\Светлана\Pictures\O1HGNEUL5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683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52128"/>
          </a:xfrm>
        </p:spPr>
        <p:txBody>
          <a:bodyPr>
            <a:normAutofit/>
          </a:bodyPr>
          <a:lstStyle/>
          <a:p>
            <a:pPr algn="ctr"/>
            <a:r>
              <a:rPr lang="be-BY" sz="2800" dirty="0"/>
              <a:t>1. Правапіс складаных назоўнікаў:</a:t>
            </a:r>
            <a:br>
              <a:rPr lang="be-BY" sz="2800" dirty="0"/>
            </a:br>
            <a:r>
              <a:rPr lang="be-BY" sz="2800" dirty="0"/>
              <a:t>б) праз </a:t>
            </a:r>
            <a:r>
              <a:rPr lang="be-BY" sz="2800" dirty="0" smtClean="0"/>
              <a:t>злучок </a:t>
            </a:r>
            <a:r>
              <a:rPr lang="be-BY" sz="2800" dirty="0" smtClean="0">
                <a:solidFill>
                  <a:srgbClr val="FFFF00"/>
                </a:solidFill>
              </a:rPr>
              <a:t>(працяг)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328592" cy="439248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be-BY" b="1" dirty="0">
                <a:solidFill>
                  <a:srgbClr val="00B050"/>
                </a:solidFill>
              </a:rPr>
              <a:t>іншамоўныя назвы прамежкавых напрамкаў </a:t>
            </a:r>
            <a:endParaRPr lang="be-BY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be-BY" b="1" dirty="0">
                <a:solidFill>
                  <a:srgbClr val="00B050"/>
                </a:solidFill>
              </a:rPr>
              <a:t>с</a:t>
            </a:r>
            <a:r>
              <a:rPr lang="be-BY" b="1" dirty="0" smtClean="0">
                <a:solidFill>
                  <a:srgbClr val="00B050"/>
                </a:solidFill>
              </a:rPr>
              <a:t>вету</a:t>
            </a:r>
            <a:r>
              <a:rPr lang="be-BY" b="1" dirty="0">
                <a:solidFill>
                  <a:srgbClr val="00B050"/>
                </a:solidFill>
              </a:rPr>
              <a:t>: </a:t>
            </a:r>
            <a:r>
              <a:rPr lang="be-BY" b="1" i="1" dirty="0"/>
              <a:t>норд-ост</a:t>
            </a:r>
            <a:r>
              <a:rPr lang="be-BY" b="1" dirty="0"/>
              <a:t>,</a:t>
            </a:r>
            <a:r>
              <a:rPr lang="be-BY" b="1" i="1" dirty="0"/>
              <a:t> зюйд-вест</a:t>
            </a:r>
            <a:r>
              <a:rPr lang="be-BY" b="1" dirty="0"/>
              <a:t>; </a:t>
            </a:r>
            <a:endParaRPr lang="be-BY" b="1" dirty="0" smtClean="0"/>
          </a:p>
          <a:p>
            <a:pPr lvl="0"/>
            <a:endParaRPr lang="be-BY" b="1" dirty="0">
              <a:solidFill>
                <a:srgbClr val="00B050"/>
              </a:solidFill>
            </a:endParaRPr>
          </a:p>
          <a:p>
            <a:pPr lvl="0"/>
            <a:r>
              <a:rPr lang="be-BY" b="1" dirty="0" smtClean="0">
                <a:solidFill>
                  <a:srgbClr val="00B050"/>
                </a:solidFill>
              </a:rPr>
              <a:t>назвы </a:t>
            </a:r>
            <a:r>
              <a:rPr lang="be-BY" b="1" dirty="0">
                <a:solidFill>
                  <a:srgbClr val="00B050"/>
                </a:solidFill>
              </a:rPr>
              <a:t>палітычных партый, іх плыней і </a:t>
            </a:r>
            <a:endParaRPr lang="be-BY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be-BY" b="1" dirty="0" smtClean="0">
                <a:solidFill>
                  <a:srgbClr val="00B050"/>
                </a:solidFill>
              </a:rPr>
              <a:t>прыхільнікаў</a:t>
            </a:r>
            <a:r>
              <a:rPr lang="be-BY" b="1" dirty="0">
                <a:solidFill>
                  <a:srgbClr val="00B050"/>
                </a:solidFill>
              </a:rPr>
              <a:t>: </a:t>
            </a:r>
            <a:r>
              <a:rPr lang="be-BY" b="1" i="1" dirty="0"/>
              <a:t>сацыял-імперыялізм</a:t>
            </a:r>
            <a:r>
              <a:rPr lang="be-BY" b="1" dirty="0"/>
              <a:t>,</a:t>
            </a:r>
            <a:r>
              <a:rPr lang="be-BY" b="1" i="1" dirty="0"/>
              <a:t> нацыянал-ліберал</a:t>
            </a:r>
            <a:r>
              <a:rPr lang="be-BY" b="1" dirty="0"/>
              <a:t>;</a:t>
            </a:r>
            <a:endParaRPr lang="ru-RU" b="1" dirty="0"/>
          </a:p>
          <a:p>
            <a:pPr lvl="0"/>
            <a:endParaRPr lang="be-BY" b="1" dirty="0" smtClean="0">
              <a:solidFill>
                <a:srgbClr val="00B050"/>
              </a:solidFill>
            </a:endParaRPr>
          </a:p>
          <a:p>
            <a:pPr lvl="0"/>
            <a:r>
              <a:rPr lang="be-BY" b="1" dirty="0" smtClean="0">
                <a:solidFill>
                  <a:srgbClr val="00B050"/>
                </a:solidFill>
              </a:rPr>
              <a:t>словы </a:t>
            </a:r>
            <a:r>
              <a:rPr lang="be-BY" b="1" dirty="0">
                <a:solidFill>
                  <a:srgbClr val="00B050"/>
                </a:solidFill>
              </a:rPr>
              <a:t>з аднаслоўнымі прыдаткамі, якія не </a:t>
            </a:r>
            <a:endParaRPr lang="be-BY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be-BY" b="1" dirty="0">
                <a:solidFill>
                  <a:srgbClr val="00B050"/>
                </a:solidFill>
              </a:rPr>
              <a:t>з</a:t>
            </a:r>
            <a:r>
              <a:rPr lang="be-BY" b="1" dirty="0" smtClean="0">
                <a:solidFill>
                  <a:srgbClr val="00B050"/>
                </a:solidFill>
              </a:rPr>
              <a:t>’яўляюцца </a:t>
            </a:r>
            <a:r>
              <a:rPr lang="be-BY" b="1" dirty="0">
                <a:solidFill>
                  <a:srgbClr val="00B050"/>
                </a:solidFill>
              </a:rPr>
              <a:t>імёнамі асобы: </a:t>
            </a:r>
            <a:r>
              <a:rPr lang="be-BY" b="1" i="1" dirty="0"/>
              <a:t>горад-герой</a:t>
            </a:r>
            <a:r>
              <a:rPr lang="be-BY" b="1" dirty="0"/>
              <a:t>, </a:t>
            </a:r>
            <a:r>
              <a:rPr lang="be-BY" b="1" i="1" dirty="0"/>
              <a:t>сон-трава</a:t>
            </a:r>
            <a:r>
              <a:rPr lang="be-BY" b="1" dirty="0"/>
              <a:t>;</a:t>
            </a:r>
            <a:endParaRPr lang="ru-RU" b="1" dirty="0"/>
          </a:p>
          <a:p>
            <a:pPr lvl="0"/>
            <a:endParaRPr lang="be-BY" b="1" dirty="0" smtClean="0">
              <a:solidFill>
                <a:srgbClr val="00B050"/>
              </a:solidFill>
            </a:endParaRPr>
          </a:p>
          <a:p>
            <a:pPr lvl="0"/>
            <a:r>
              <a:rPr lang="be-BY" b="1" dirty="0" smtClean="0">
                <a:solidFill>
                  <a:srgbClr val="00B050"/>
                </a:solidFill>
              </a:rPr>
              <a:t>словы-сінонімы</a:t>
            </a:r>
            <a:r>
              <a:rPr lang="be-BY" b="1" dirty="0">
                <a:solidFill>
                  <a:srgbClr val="00B050"/>
                </a:solidFill>
              </a:rPr>
              <a:t>: </a:t>
            </a:r>
            <a:r>
              <a:rPr lang="be-BY" b="1" i="1" dirty="0"/>
              <a:t>чэсць-хвала</a:t>
            </a:r>
            <a:r>
              <a:rPr lang="be-BY" b="1" dirty="0"/>
              <a:t>, </a:t>
            </a:r>
            <a:r>
              <a:rPr lang="be-BY" b="1" i="1" dirty="0"/>
              <a:t>хлеб-соль</a:t>
            </a:r>
            <a:r>
              <a:rPr lang="be-BY" b="1" dirty="0"/>
              <a:t>;</a:t>
            </a:r>
            <a:endParaRPr lang="ru-RU" b="1" dirty="0"/>
          </a:p>
          <a:p>
            <a:pPr lvl="0"/>
            <a:endParaRPr lang="be-BY" b="1" dirty="0" smtClean="0">
              <a:solidFill>
                <a:srgbClr val="00B050"/>
              </a:solidFill>
            </a:endParaRPr>
          </a:p>
          <a:p>
            <a:pPr lvl="0"/>
            <a:r>
              <a:rPr lang="be-BY" b="1" dirty="0" smtClean="0">
                <a:solidFill>
                  <a:srgbClr val="00B050"/>
                </a:solidFill>
              </a:rPr>
              <a:t>складаныя </a:t>
            </a:r>
            <a:r>
              <a:rPr lang="be-BY" b="1" dirty="0">
                <a:solidFill>
                  <a:srgbClr val="00B050"/>
                </a:solidFill>
              </a:rPr>
              <a:t>імёны і прозвішчы: </a:t>
            </a:r>
            <a:r>
              <a:rPr lang="be-BY" b="1" i="1" dirty="0"/>
              <a:t>Жан-Жак</a:t>
            </a:r>
            <a:r>
              <a:rPr lang="be-BY" b="1" dirty="0"/>
              <a:t>,</a:t>
            </a:r>
            <a:r>
              <a:rPr lang="be-BY" b="1" i="1" dirty="0"/>
              <a:t> </a:t>
            </a:r>
            <a:endParaRPr lang="be-BY" b="1" i="1" dirty="0" smtClean="0"/>
          </a:p>
          <a:p>
            <a:pPr marL="0" lvl="0" indent="0">
              <a:buNone/>
            </a:pPr>
            <a:r>
              <a:rPr lang="be-BY" b="1" i="1" dirty="0" smtClean="0"/>
              <a:t>Дунін-Марцінкевіч</a:t>
            </a:r>
            <a:r>
              <a:rPr lang="be-BY" b="1" dirty="0"/>
              <a:t>, </a:t>
            </a:r>
            <a:r>
              <a:rPr lang="be-BY" b="1" i="1" dirty="0"/>
              <a:t>Бічэль-Загнетава</a:t>
            </a:r>
            <a:r>
              <a:rPr lang="be-BY" b="1" dirty="0"/>
              <a:t>, </a:t>
            </a:r>
            <a:endParaRPr lang="be-BY" b="1" dirty="0" smtClean="0"/>
          </a:p>
          <a:p>
            <a:pPr marL="0" lvl="0" indent="0">
              <a:buNone/>
            </a:pPr>
            <a:r>
              <a:rPr lang="be-BY" b="1" i="1" dirty="0" smtClean="0"/>
              <a:t>Доўнар-Запольскі</a:t>
            </a:r>
            <a:r>
              <a:rPr lang="be-BY" b="1" dirty="0"/>
              <a:t>;</a:t>
            </a:r>
            <a:endParaRPr lang="ru-RU" b="1" dirty="0"/>
          </a:p>
          <a:p>
            <a:pPr lvl="0"/>
            <a:endParaRPr lang="be-BY" b="1" u="sng" dirty="0" smtClean="0">
              <a:solidFill>
                <a:srgbClr val="00B050"/>
              </a:solidFill>
            </a:endParaRPr>
          </a:p>
          <a:p>
            <a:pPr lvl="0"/>
            <a:r>
              <a:rPr lang="be-BY" b="1" u="sng" dirty="0" smtClean="0">
                <a:solidFill>
                  <a:srgbClr val="00B050"/>
                </a:solidFill>
              </a:rPr>
              <a:t>некаторыя</a:t>
            </a:r>
            <a:r>
              <a:rPr lang="be-BY" b="1" dirty="0" smtClean="0">
                <a:solidFill>
                  <a:srgbClr val="00B050"/>
                </a:solidFill>
              </a:rPr>
              <a:t> </a:t>
            </a:r>
            <a:r>
              <a:rPr lang="be-BY" b="1" dirty="0">
                <a:solidFill>
                  <a:srgbClr val="00B050"/>
                </a:solidFill>
              </a:rPr>
              <a:t>геаграфічныя назвы з першай </a:t>
            </a:r>
            <a:endParaRPr lang="be-BY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be-BY" b="1" dirty="0">
                <a:solidFill>
                  <a:srgbClr val="00B050"/>
                </a:solidFill>
              </a:rPr>
              <a:t>ч</a:t>
            </a:r>
            <a:r>
              <a:rPr lang="be-BY" b="1" dirty="0" smtClean="0">
                <a:solidFill>
                  <a:srgbClr val="00B050"/>
                </a:solidFill>
              </a:rPr>
              <a:t>асткай </a:t>
            </a:r>
            <a:r>
              <a:rPr lang="be-BY" b="1" i="1" dirty="0">
                <a:solidFill>
                  <a:srgbClr val="00B050"/>
                </a:solidFill>
              </a:rPr>
              <a:t>Нова-</a:t>
            </a:r>
            <a:r>
              <a:rPr lang="be-BY" b="1" dirty="0">
                <a:solidFill>
                  <a:srgbClr val="00B050"/>
                </a:solidFill>
              </a:rPr>
              <a:t>,</a:t>
            </a:r>
            <a:r>
              <a:rPr lang="be-BY" b="1" i="1" dirty="0">
                <a:solidFill>
                  <a:srgbClr val="00B050"/>
                </a:solidFill>
              </a:rPr>
              <a:t> Стара-</a:t>
            </a:r>
            <a:r>
              <a:rPr lang="be-BY" b="1" dirty="0">
                <a:solidFill>
                  <a:srgbClr val="00B050"/>
                </a:solidFill>
              </a:rPr>
              <a:t>: </a:t>
            </a:r>
            <a:r>
              <a:rPr lang="be-BY" b="1" i="1" dirty="0"/>
              <a:t>Нова-Багданава</a:t>
            </a:r>
            <a:r>
              <a:rPr lang="be-BY" b="1" dirty="0"/>
              <a:t>, </a:t>
            </a:r>
            <a:r>
              <a:rPr lang="be-BY" b="1" i="1" dirty="0"/>
              <a:t>Стара-Канстанцінаў</a:t>
            </a:r>
            <a:r>
              <a:rPr lang="be-BY" b="1" dirty="0" smtClean="0"/>
              <a:t>;</a:t>
            </a:r>
          </a:p>
          <a:p>
            <a:pPr marL="0" lvl="0" indent="0">
              <a:buNone/>
            </a:pPr>
            <a:endParaRPr lang="ru-RU" b="1" dirty="0"/>
          </a:p>
          <a:p>
            <a:r>
              <a:rPr lang="be-BY" b="1" dirty="0">
                <a:solidFill>
                  <a:srgbClr val="00B050"/>
                </a:solidFill>
              </a:rPr>
              <a:t>назвы населенных пунктаў з першай часткай </a:t>
            </a:r>
            <a:endParaRPr lang="be-BY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e-BY" b="1" i="1" dirty="0">
                <a:solidFill>
                  <a:srgbClr val="00B050"/>
                </a:solidFill>
              </a:rPr>
              <a:t>У</a:t>
            </a:r>
            <a:r>
              <a:rPr lang="be-BY" b="1" i="1" dirty="0" smtClean="0">
                <a:solidFill>
                  <a:srgbClr val="00B050"/>
                </a:solidFill>
              </a:rPr>
              <a:t>сць-</a:t>
            </a:r>
            <a:r>
              <a:rPr lang="be-BY" b="1" dirty="0">
                <a:solidFill>
                  <a:srgbClr val="00B050"/>
                </a:solidFill>
              </a:rPr>
              <a:t>, </a:t>
            </a:r>
            <a:r>
              <a:rPr lang="be-BY" b="1" i="1" dirty="0">
                <a:solidFill>
                  <a:srgbClr val="00B050"/>
                </a:solidFill>
              </a:rPr>
              <a:t>Верх: </a:t>
            </a:r>
            <a:r>
              <a:rPr lang="be-BY" b="1" i="1" dirty="0"/>
              <a:t>Усць-Кут, Верх-Ілімск.</a:t>
            </a:r>
            <a:endParaRPr lang="ru-RU" b="1" dirty="0"/>
          </a:p>
          <a:p>
            <a:endParaRPr lang="ru-RU" dirty="0"/>
          </a:p>
        </p:txBody>
      </p:sp>
      <p:pic>
        <p:nvPicPr>
          <p:cNvPr id="6146" name="Picture 2" descr="C:\Users\Светлана\Pictures\oq89pVaWZ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0963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245544" cy="1152128"/>
          </a:xfrm>
        </p:spPr>
        <p:txBody>
          <a:bodyPr>
            <a:normAutofit/>
          </a:bodyPr>
          <a:lstStyle/>
          <a:p>
            <a:pPr algn="ctr"/>
            <a:r>
              <a:rPr lang="be-BY" sz="2800" dirty="0" smtClean="0"/>
              <a:t>2. </a:t>
            </a:r>
            <a:r>
              <a:rPr lang="be-BY" sz="2800" dirty="0"/>
              <a:t>Правапіс складаных </a:t>
            </a:r>
            <a:r>
              <a:rPr lang="be-BY" sz="2800" dirty="0" smtClean="0"/>
              <a:t>прыметнікаў:</a:t>
            </a:r>
            <a:br>
              <a:rPr lang="be-BY" sz="2800" dirty="0" smtClean="0"/>
            </a:br>
            <a:r>
              <a:rPr lang="be-BY" sz="2800" dirty="0" smtClean="0"/>
              <a:t>а</a:t>
            </a:r>
            <a:r>
              <a:rPr lang="be-BY" sz="2800" dirty="0"/>
              <a:t>) разам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556792"/>
            <a:ext cx="5328592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Прыметнікі, утвораныя: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складаных назоўнікаў, якія пішуцца разам: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земляробчы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новасібірскі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прыметніка з назоўнікам, дзе адно слова падпарадкавана другому: </a:t>
            </a:r>
            <a:r>
              <a:rPr lang="be-BY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народнагаспадарчы</a:t>
            </a:r>
            <a:r>
              <a:rPr lang="be-BY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(народная гаспадарка),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лёгкапрамысловы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(лёгкая прамысловасць);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“прыслоўе + прыметнік”, калі яны абазначаюць адно паняцце: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вечназялёныя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яркаасветлены</a:t>
            </a:r>
            <a:r>
              <a:rPr lang="be-BY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глыбокапаважаны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“прыслоўе + дзеепрыметнік”, калі яны абазначаюць адно паняцце: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свежавымытая 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падлога,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свежаскошаная 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лічэбніка і прыметніка: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пяцігадовы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дваццацілітровы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дзвюх асноў, якія ўжываюцца ў якасці тэрмінаў:</a:t>
            </a:r>
            <a:r>
              <a:rPr lang="be-BY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стараславянская 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be-BY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трох асноў: </a:t>
            </a:r>
            <a:r>
              <a:rPr lang="be-BY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паравозавагонабудаўнічы 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Светлана\Pictures\x50A_ftye6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700808"/>
            <a:ext cx="30243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1080119"/>
          </a:xfrm>
        </p:spPr>
        <p:txBody>
          <a:bodyPr>
            <a:normAutofit/>
          </a:bodyPr>
          <a:lstStyle/>
          <a:p>
            <a:pPr algn="ctr"/>
            <a:r>
              <a:rPr lang="be-BY" sz="2800" dirty="0"/>
              <a:t>2.</a:t>
            </a:r>
            <a:r>
              <a:rPr lang="be-BY" dirty="0"/>
              <a:t> </a:t>
            </a:r>
            <a:r>
              <a:rPr lang="be-BY" sz="2800" dirty="0"/>
              <a:t>Правапіс складаных прыметнікаў:</a:t>
            </a:r>
            <a:br>
              <a:rPr lang="be-BY" sz="2800" dirty="0"/>
            </a:br>
            <a:r>
              <a:rPr lang="be-BY" sz="2800" dirty="0"/>
              <a:t>а) п</a:t>
            </a:r>
            <a:r>
              <a:rPr lang="be-BY" sz="2800" dirty="0" smtClean="0"/>
              <a:t>раз злучок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940152" cy="5256584"/>
          </a:xfrm>
        </p:spPr>
        <p:txBody>
          <a:bodyPr>
            <a:noAutofit/>
          </a:bodyPr>
          <a:lstStyle/>
          <a:p>
            <a:pPr algn="ctr"/>
            <a:r>
              <a:rPr lang="be-BY" sz="1400" b="1" dirty="0" smtClean="0">
                <a:solidFill>
                  <a:srgbClr val="C00000"/>
                </a:solidFill>
              </a:rPr>
              <a:t>Пішуцца праз злучок прыметнікі </a:t>
            </a:r>
            <a:r>
              <a:rPr lang="be-BY" sz="1400" b="1" dirty="0">
                <a:solidFill>
                  <a:srgbClr val="C00000"/>
                </a:solidFill>
              </a:rPr>
              <a:t>ўтвораныя: </a:t>
            </a:r>
            <a:endParaRPr lang="ru-RU" sz="1400" b="1" dirty="0">
              <a:solidFill>
                <a:srgbClr val="C0000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складаных назоўнікаў, якія пішуцца праз злучок: </a:t>
            </a:r>
            <a:r>
              <a:rPr lang="be-BY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be-BY" sz="1400" b="1" i="1" dirty="0" smtClean="0">
                <a:solidFill>
                  <a:srgbClr val="00B050"/>
                </a:solidFill>
              </a:rPr>
              <a:t>Буда-Кашалёўскі </a:t>
            </a:r>
            <a:r>
              <a:rPr lang="be-BY" sz="1400" b="1" dirty="0">
                <a:solidFill>
                  <a:srgbClr val="00B050"/>
                </a:solidFill>
              </a:rPr>
              <a:t>райвыканкам, </a:t>
            </a:r>
            <a:endParaRPr lang="be-BY" sz="1400" b="1" dirty="0" smtClean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r>
              <a:rPr lang="be-BY" sz="1400" b="1" i="1" dirty="0" smtClean="0">
                <a:solidFill>
                  <a:srgbClr val="00B050"/>
                </a:solidFill>
              </a:rPr>
              <a:t>усць-ілімскія</a:t>
            </a:r>
            <a:r>
              <a:rPr lang="be-BY" sz="1400" b="1" dirty="0" smtClean="0">
                <a:solidFill>
                  <a:srgbClr val="00B050"/>
                </a:solidFill>
              </a:rPr>
              <a:t> </a:t>
            </a:r>
            <a:r>
              <a:rPr lang="be-BY" sz="1400" b="1" dirty="0">
                <a:solidFill>
                  <a:srgbClr val="00B050"/>
                </a:solidFill>
              </a:rPr>
              <a:t>вуліцы;</a:t>
            </a:r>
            <a:endParaRPr lang="ru-RU" sz="1400" b="1" dirty="0">
              <a:solidFill>
                <a:srgbClr val="00B05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дзвюх і больш асноў, якія абазначаюць раўнапраўныя паняцці (паміж імі можна паставіць злучнік </a:t>
            </a:r>
            <a:r>
              <a:rPr lang="be-BY" sz="1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): </a:t>
            </a:r>
            <a:r>
              <a:rPr lang="be-BY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e-BY" sz="1400" b="1" i="1" dirty="0" smtClean="0">
                <a:solidFill>
                  <a:srgbClr val="00B050"/>
                </a:solidFill>
              </a:rPr>
              <a:t>геолага-геаграфічны</a:t>
            </a:r>
            <a:r>
              <a:rPr lang="be-BY" sz="1400" b="1" dirty="0" smtClean="0">
                <a:solidFill>
                  <a:srgbClr val="00B050"/>
                </a:solidFill>
              </a:rPr>
              <a:t> </a:t>
            </a:r>
            <a:r>
              <a:rPr lang="be-BY" sz="1400" b="1" dirty="0">
                <a:solidFill>
                  <a:srgbClr val="00B050"/>
                </a:solidFill>
              </a:rPr>
              <a:t>факультэт,</a:t>
            </a:r>
            <a:r>
              <a:rPr lang="be-BY" sz="1400" b="1" i="1" dirty="0">
                <a:solidFill>
                  <a:srgbClr val="00B050"/>
                </a:solidFill>
              </a:rPr>
              <a:t> </a:t>
            </a:r>
            <a:endParaRPr lang="be-BY" sz="1400" b="1" i="1" dirty="0" smtClean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r>
              <a:rPr lang="be-BY" sz="1400" b="1" i="1" dirty="0" smtClean="0">
                <a:solidFill>
                  <a:srgbClr val="00B050"/>
                </a:solidFill>
              </a:rPr>
              <a:t>руска-беларускі-англійскі</a:t>
            </a:r>
            <a:r>
              <a:rPr lang="be-BY" sz="1400" b="1" dirty="0" smtClean="0">
                <a:solidFill>
                  <a:srgbClr val="00B050"/>
                </a:solidFill>
              </a:rPr>
              <a:t> </a:t>
            </a:r>
            <a:r>
              <a:rPr lang="be-BY" sz="1400" b="1" dirty="0">
                <a:solidFill>
                  <a:srgbClr val="00B050"/>
                </a:solidFill>
              </a:rPr>
              <a:t>слоўнік;</a:t>
            </a:r>
            <a:endParaRPr lang="ru-RU" sz="1400" b="1" dirty="0">
              <a:solidFill>
                <a:srgbClr val="00B05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прыметнікі, якія перадаюць якасці з дадатковым адценнем або адценні </a:t>
            </a:r>
            <a:r>
              <a:rPr lang="be-BY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колеру: </a:t>
            </a:r>
          </a:p>
          <a:p>
            <a:pPr marL="0" lvl="0" indent="0" algn="ctr">
              <a:buNone/>
            </a:pPr>
            <a:r>
              <a:rPr lang="be-BY" sz="1400" b="1" i="1" dirty="0" smtClean="0">
                <a:solidFill>
                  <a:srgbClr val="00B050"/>
                </a:solidFill>
              </a:rPr>
              <a:t> кісла-салодкі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светла-зялёны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барвова-чырвоны</a:t>
            </a:r>
            <a:r>
              <a:rPr lang="be-BY" sz="1400" b="1" dirty="0">
                <a:solidFill>
                  <a:srgbClr val="00B050"/>
                </a:solidFill>
              </a:rPr>
              <a:t>;</a:t>
            </a:r>
            <a:endParaRPr lang="ru-RU" sz="1400" b="1" dirty="0">
              <a:solidFill>
                <a:srgbClr val="00B05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прыметніка з лічэбнікам, напісаным лічбамі: </a:t>
            </a:r>
            <a:endParaRPr lang="be-BY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be-BY" sz="1400" b="1" i="1" dirty="0">
                <a:solidFill>
                  <a:srgbClr val="00B050"/>
                </a:solidFill>
              </a:rPr>
              <a:t>	</a:t>
            </a:r>
            <a:r>
              <a:rPr lang="be-BY" sz="1400" b="1" i="1" dirty="0" smtClean="0">
                <a:solidFill>
                  <a:srgbClr val="00B050"/>
                </a:solidFill>
              </a:rPr>
              <a:t>5-гадовы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20-літровы</a:t>
            </a:r>
            <a:r>
              <a:rPr lang="be-BY" sz="1400" b="1" dirty="0">
                <a:solidFill>
                  <a:srgbClr val="00B050"/>
                </a:solidFill>
              </a:rPr>
              <a:t>,</a:t>
            </a:r>
            <a:r>
              <a:rPr lang="be-BY" sz="1400" b="1" i="1" dirty="0">
                <a:solidFill>
                  <a:srgbClr val="00B050"/>
                </a:solidFill>
              </a:rPr>
              <a:t> 30-градусны</a:t>
            </a:r>
            <a:r>
              <a:rPr lang="be-BY" sz="1400" b="1" dirty="0">
                <a:solidFill>
                  <a:srgbClr val="00B050"/>
                </a:solidFill>
              </a:rPr>
              <a:t>;</a:t>
            </a:r>
            <a:endParaRPr lang="ru-RU" sz="1400" b="1" dirty="0">
              <a:solidFill>
                <a:srgbClr val="00B05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прыметнікі з першай часткай </a:t>
            </a:r>
            <a:r>
              <a:rPr lang="be-BY" sz="1400" b="1" i="1" dirty="0">
                <a:solidFill>
                  <a:srgbClr val="FF0000"/>
                </a:solidFill>
              </a:rPr>
              <a:t>усходне</a:t>
            </a:r>
            <a:r>
              <a:rPr lang="be-BY" sz="1400" b="1" dirty="0">
                <a:solidFill>
                  <a:srgbClr val="FF0000"/>
                </a:solidFill>
              </a:rPr>
              <a:t>-, </a:t>
            </a:r>
            <a:r>
              <a:rPr lang="be-BY" sz="1400" b="1" i="1" dirty="0">
                <a:solidFill>
                  <a:srgbClr val="FF0000"/>
                </a:solidFill>
              </a:rPr>
              <a:t>заходне-</a:t>
            </a:r>
            <a:r>
              <a:rPr lang="be-BY" sz="1400" b="1" dirty="0">
                <a:solidFill>
                  <a:srgbClr val="FF0000"/>
                </a:solidFill>
              </a:rPr>
              <a:t>,</a:t>
            </a:r>
            <a:r>
              <a:rPr lang="be-BY" sz="1400" b="1" i="1" dirty="0">
                <a:solidFill>
                  <a:srgbClr val="FF0000"/>
                </a:solidFill>
              </a:rPr>
              <a:t> паўднёва-</a:t>
            </a:r>
            <a:r>
              <a:rPr lang="be-BY" sz="1400" b="1" dirty="0">
                <a:solidFill>
                  <a:srgbClr val="FF0000"/>
                </a:solidFill>
              </a:rPr>
              <a:t>,</a:t>
            </a:r>
            <a:r>
              <a:rPr lang="be-BY" sz="1400" b="1" i="1" dirty="0">
                <a:solidFill>
                  <a:srgbClr val="FF0000"/>
                </a:solidFill>
              </a:rPr>
              <a:t> паўночна-</a:t>
            </a:r>
            <a:r>
              <a:rPr lang="be-BY" sz="1400" b="1" dirty="0">
                <a:solidFill>
                  <a:srgbClr val="FF0000"/>
                </a:solidFill>
              </a:rPr>
              <a:t>, </a:t>
            </a:r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якія ўваходзяць у склад геаграфічных назваў ці абазначаюць прамежкавыя напрамкі свету: </a:t>
            </a:r>
            <a:endParaRPr lang="be-BY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be-BY" sz="1400" b="1" i="1" dirty="0" smtClean="0">
                <a:solidFill>
                  <a:srgbClr val="00B050"/>
                </a:solidFill>
              </a:rPr>
              <a:t>Усходне-Еўрапейская </a:t>
            </a:r>
            <a:r>
              <a:rPr lang="be-BY" sz="1400" b="1" dirty="0">
                <a:solidFill>
                  <a:srgbClr val="00B050"/>
                </a:solidFill>
              </a:rPr>
              <a:t>раўніна, </a:t>
            </a:r>
            <a:r>
              <a:rPr lang="be-BY" sz="1400" b="1" i="1" dirty="0">
                <a:solidFill>
                  <a:srgbClr val="00B050"/>
                </a:solidFill>
              </a:rPr>
              <a:t>Паўднёва-Афрыканская</a:t>
            </a:r>
            <a:r>
              <a:rPr lang="be-BY" sz="1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e-BY" sz="1400" b="1" dirty="0">
                <a:solidFill>
                  <a:srgbClr val="00B050"/>
                </a:solidFill>
              </a:rPr>
              <a:t>рэспубліка, </a:t>
            </a:r>
            <a:r>
              <a:rPr lang="be-BY" sz="1400" b="1" i="1" dirty="0">
                <a:solidFill>
                  <a:srgbClr val="00B050"/>
                </a:solidFill>
              </a:rPr>
              <a:t>паўднёва-заходні</a:t>
            </a:r>
            <a:r>
              <a:rPr lang="be-BY" sz="1400" b="1" dirty="0">
                <a:solidFill>
                  <a:srgbClr val="00B050"/>
                </a:solidFill>
              </a:rPr>
              <a:t>;</a:t>
            </a:r>
            <a:endParaRPr lang="ru-RU" sz="1400" b="1" dirty="0">
              <a:solidFill>
                <a:srgbClr val="00B050"/>
              </a:solidFill>
            </a:endParaRPr>
          </a:p>
          <a:p>
            <a:pPr lvl="0" algn="just"/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спалучэння </a:t>
            </a:r>
            <a:r>
              <a:rPr lang="be-BY" sz="1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імя і прозвішча</a:t>
            </a:r>
            <a:r>
              <a:rPr lang="be-BY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endParaRPr lang="be-BY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be-BY" sz="1400" b="1" i="1" dirty="0" smtClean="0">
                <a:solidFill>
                  <a:srgbClr val="00B050"/>
                </a:solidFill>
              </a:rPr>
              <a:t>рамен-раланаўскі</a:t>
            </a:r>
            <a:r>
              <a:rPr lang="be-BY" sz="1400" b="1" dirty="0">
                <a:solidFill>
                  <a:srgbClr val="00B050"/>
                </a:solidFill>
              </a:rPr>
              <a:t>, </a:t>
            </a:r>
            <a:r>
              <a:rPr lang="be-BY" sz="1400" b="1" i="1" dirty="0">
                <a:solidFill>
                  <a:srgbClr val="00B050"/>
                </a:solidFill>
              </a:rPr>
              <a:t>леў-талстоўскі</a:t>
            </a:r>
            <a:endParaRPr lang="ru-RU" sz="1400" b="1" dirty="0">
              <a:solidFill>
                <a:srgbClr val="00B050"/>
              </a:solidFill>
            </a:endParaRPr>
          </a:p>
          <a:p>
            <a:pPr algn="just"/>
            <a:endParaRPr lang="ru-RU" sz="1400" b="1" dirty="0"/>
          </a:p>
        </p:txBody>
      </p:sp>
      <p:pic>
        <p:nvPicPr>
          <p:cNvPr id="4098" name="Picture 2" descr="C:\Users\Светлана\Pictures\w_TSMXqzt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1340768"/>
            <a:ext cx="27363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B394E0A-105B-4537-9F01-055A2629A592}"/>
</file>

<file path=customXml/itemProps2.xml><?xml version="1.0" encoding="utf-8"?>
<ds:datastoreItem xmlns:ds="http://schemas.openxmlformats.org/officeDocument/2006/customXml" ds:itemID="{70D356CD-7592-473D-921A-26568548891C}"/>
</file>

<file path=customXml/itemProps3.xml><?xml version="1.0" encoding="utf-8"?>
<ds:datastoreItem xmlns:ds="http://schemas.openxmlformats.org/officeDocument/2006/customXml" ds:itemID="{68AF8D58-7D84-46D8-B11D-A52E884ABC59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742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Правапіс  складаных назоўнікаў  і прыметнікаў</vt:lpstr>
      <vt:lpstr>1. Правапіс складаных назоўнікаў:  а) разам;  б) праз злучок.   2. Правапіс складаных прыметнікаў:  а) разам;  б) праз злучок.</vt:lpstr>
      <vt:lpstr>Презентация PowerPoint</vt:lpstr>
      <vt:lpstr>1. Правапіс складаных назоўнікаў: а) разам</vt:lpstr>
      <vt:lpstr>1. Правапіс складаных назоўнікаў: а) разам (працяг)</vt:lpstr>
      <vt:lpstr>1. Правапіс складаных назоўнікаў: б) праз злучок</vt:lpstr>
      <vt:lpstr>1. Правапіс складаных назоўнікаў: б) праз злучок (працяг)</vt:lpstr>
      <vt:lpstr>2. Правапіс складаных прыметнікаў: а) разам</vt:lpstr>
      <vt:lpstr>2. Правапіс складаных прыметнікаў: а) праз злучок</vt:lpstr>
      <vt:lpstr>Дзякуй за ўвагу!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 складаных слоў </dc:title>
  <dc:creator>Светлана</dc:creator>
  <cp:lastModifiedBy>Светлана</cp:lastModifiedBy>
  <cp:revision>12</cp:revision>
  <dcterms:created xsi:type="dcterms:W3CDTF">2015-05-24T20:36:33Z</dcterms:created>
  <dcterms:modified xsi:type="dcterms:W3CDTF">2015-05-27T21:07:49Z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